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38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88" autoAdjust="0"/>
    <p:restoredTop sz="94660"/>
  </p:normalViewPr>
  <p:slideViewPr>
    <p:cSldViewPr>
      <p:cViewPr>
        <p:scale>
          <a:sx n="50" d="100"/>
          <a:sy n="50" d="100"/>
        </p:scale>
        <p:origin x="-227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2597F-4ADD-4E28-905D-76F862DF2BF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64BCEEB-779C-4CC1-B82E-2C94FB823633}">
      <dgm:prSet phldrT="[Text]" custT="1"/>
      <dgm:spPr/>
      <dgm:t>
        <a:bodyPr/>
        <a:lstStyle/>
        <a:p>
          <a:pPr algn="l"/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JAMMU &amp; KASHMIR JUDICIAL ACADEMY</a:t>
          </a:r>
        </a:p>
      </dgm:t>
    </dgm:pt>
    <dgm:pt modelId="{EB65280C-8FB8-42B4-8FA6-6336C9FBBC52}" type="parTrans" cxnId="{5AA072E5-0C26-4909-AF4C-A00290114283}">
      <dgm:prSet/>
      <dgm:spPr/>
      <dgm:t>
        <a:bodyPr/>
        <a:lstStyle/>
        <a:p>
          <a:endParaRPr lang="en-US"/>
        </a:p>
      </dgm:t>
    </dgm:pt>
    <dgm:pt modelId="{49A67589-4361-47BE-8795-2E95636386DF}" type="sibTrans" cxnId="{5AA072E5-0C26-4909-AF4C-A00290114283}">
      <dgm:prSet/>
      <dgm:spPr/>
      <dgm:t>
        <a:bodyPr/>
        <a:lstStyle/>
        <a:p>
          <a:endParaRPr lang="en-US"/>
        </a:p>
      </dgm:t>
    </dgm:pt>
    <dgm:pt modelId="{D1EBC319-4D22-4D87-ACC3-41E589B3870E}" type="pres">
      <dgm:prSet presAssocID="{A892597F-4ADD-4E28-905D-76F862DF2BFE}" presName="linearFlow" presStyleCnt="0">
        <dgm:presLayoutVars>
          <dgm:dir/>
          <dgm:resizeHandles val="exact"/>
        </dgm:presLayoutVars>
      </dgm:prSet>
      <dgm:spPr/>
    </dgm:pt>
    <dgm:pt modelId="{DAFDAC2F-619A-41D1-880D-799C18B135B0}" type="pres">
      <dgm:prSet presAssocID="{764BCEEB-779C-4CC1-B82E-2C94FB823633}" presName="composite" presStyleCnt="0"/>
      <dgm:spPr/>
    </dgm:pt>
    <dgm:pt modelId="{EF369638-C380-4A3B-BBF1-AC9724F0A279}" type="pres">
      <dgm:prSet presAssocID="{764BCEEB-779C-4CC1-B82E-2C94FB823633}" presName="imgShp" presStyleLbl="fgImgPlace1" presStyleIdx="0" presStyleCnt="1" custScaleX="40338" custScaleY="34860" custLinFactNeighborX="-298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7314B5-FB43-4E7C-BB2E-B2D9368D4691}" type="pres">
      <dgm:prSet presAssocID="{764BCEEB-779C-4CC1-B82E-2C94FB823633}" presName="txShp" presStyleLbl="node1" presStyleIdx="0" presStyleCnt="1" custScaleX="150376" custScaleY="24900" custLinFactNeighborY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6BCFE0D-D136-4974-88D6-A05884A14237}" type="presOf" srcId="{A892597F-4ADD-4E28-905D-76F862DF2BFE}" destId="{D1EBC319-4D22-4D87-ACC3-41E589B3870E}" srcOrd="0" destOrd="0" presId="urn:microsoft.com/office/officeart/2005/8/layout/vList3#1"/>
    <dgm:cxn modelId="{5AA072E5-0C26-4909-AF4C-A00290114283}" srcId="{A892597F-4ADD-4E28-905D-76F862DF2BFE}" destId="{764BCEEB-779C-4CC1-B82E-2C94FB823633}" srcOrd="0" destOrd="0" parTransId="{EB65280C-8FB8-42B4-8FA6-6336C9FBBC52}" sibTransId="{49A67589-4361-47BE-8795-2E95636386DF}"/>
    <dgm:cxn modelId="{55A566F7-1EF3-4B75-B84E-8050BB01785C}" type="presOf" srcId="{764BCEEB-779C-4CC1-B82E-2C94FB823633}" destId="{0D7314B5-FB43-4E7C-BB2E-B2D9368D4691}" srcOrd="0" destOrd="0" presId="urn:microsoft.com/office/officeart/2005/8/layout/vList3#1"/>
    <dgm:cxn modelId="{4D6047BB-3B2E-4430-B65C-8E4460B32077}" type="presParOf" srcId="{D1EBC319-4D22-4D87-ACC3-41E589B3870E}" destId="{DAFDAC2F-619A-41D1-880D-799C18B135B0}" srcOrd="0" destOrd="0" presId="urn:microsoft.com/office/officeart/2005/8/layout/vList3#1"/>
    <dgm:cxn modelId="{49640458-DE34-4A06-94C1-8FEC2CFDBD03}" type="presParOf" srcId="{DAFDAC2F-619A-41D1-880D-799C18B135B0}" destId="{EF369638-C380-4A3B-BBF1-AC9724F0A279}" srcOrd="0" destOrd="0" presId="urn:microsoft.com/office/officeart/2005/8/layout/vList3#1"/>
    <dgm:cxn modelId="{F8B84335-3BCF-4100-AFDF-628F1D1B294E}" type="presParOf" srcId="{DAFDAC2F-619A-41D1-880D-799C18B135B0}" destId="{0D7314B5-FB43-4E7C-BB2E-B2D9368D469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54B4E-7F70-4218-94FF-06C642030989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F6841C-263B-4934-8CDB-3E9B88B39DC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5400" dirty="0"/>
            <a:t>THANK-YOU</a:t>
          </a:r>
        </a:p>
      </dgm:t>
    </dgm:pt>
    <dgm:pt modelId="{CAB26056-DFF1-4927-B5A7-C57F97AF55A9}" type="parTrans" cxnId="{4E84B2B1-5AB6-41CC-87A6-71177F3A166C}">
      <dgm:prSet/>
      <dgm:spPr/>
      <dgm:t>
        <a:bodyPr/>
        <a:lstStyle/>
        <a:p>
          <a:pPr algn="ctr"/>
          <a:endParaRPr lang="en-US"/>
        </a:p>
      </dgm:t>
    </dgm:pt>
    <dgm:pt modelId="{7D199466-B746-4298-A333-7154249F4C95}" type="sibTrans" cxnId="{4E84B2B1-5AB6-41CC-87A6-71177F3A166C}">
      <dgm:prSet/>
      <dgm:spPr/>
      <dgm:t>
        <a:bodyPr/>
        <a:lstStyle/>
        <a:p>
          <a:pPr algn="ctr"/>
          <a:endParaRPr lang="en-US"/>
        </a:p>
      </dgm:t>
    </dgm:pt>
    <dgm:pt modelId="{5F7D15E4-027D-48FA-86E6-F3D6F65E5940}" type="pres">
      <dgm:prSet presAssocID="{7CB54B4E-7F70-4218-94FF-06C6420309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8E3C438-2196-4652-8B24-9EBACD2101F2}" type="pres">
      <dgm:prSet presAssocID="{8AF6841C-263B-4934-8CDB-3E9B88B39DCE}" presName="parentText" presStyleLbl="node1" presStyleIdx="0" presStyleCnt="1" custLinFactNeighborY="-2462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7410CB1-F58A-41B9-B754-7222F97FF5E5}" type="presOf" srcId="{8AF6841C-263B-4934-8CDB-3E9B88B39DCE}" destId="{78E3C438-2196-4652-8B24-9EBACD2101F2}" srcOrd="0" destOrd="0" presId="urn:microsoft.com/office/officeart/2005/8/layout/vList2"/>
    <dgm:cxn modelId="{B68A4FB5-C2F7-4B11-B6BF-9D555F4A2D73}" type="presOf" srcId="{7CB54B4E-7F70-4218-94FF-06C642030989}" destId="{5F7D15E4-027D-48FA-86E6-F3D6F65E5940}" srcOrd="0" destOrd="0" presId="urn:microsoft.com/office/officeart/2005/8/layout/vList2"/>
    <dgm:cxn modelId="{4E84B2B1-5AB6-41CC-87A6-71177F3A166C}" srcId="{7CB54B4E-7F70-4218-94FF-06C642030989}" destId="{8AF6841C-263B-4934-8CDB-3E9B88B39DCE}" srcOrd="0" destOrd="0" parTransId="{CAB26056-DFF1-4927-B5A7-C57F97AF55A9}" sibTransId="{7D199466-B746-4298-A333-7154249F4C95}"/>
    <dgm:cxn modelId="{02F1FA3C-23C2-4D75-96D2-B35B260794EB}" type="presParOf" srcId="{5F7D15E4-027D-48FA-86E6-F3D6F65E5940}" destId="{78E3C438-2196-4652-8B24-9EBACD2101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14B5-FB43-4E7C-BB2E-B2D9368D4691}">
      <dsp:nvSpPr>
        <dsp:cNvPr id="0" name=""/>
        <dsp:cNvSpPr/>
      </dsp:nvSpPr>
      <dsp:spPr>
        <a:xfrm rot="10800000">
          <a:off x="-1" y="1777999"/>
          <a:ext cx="6096002" cy="5080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656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JAMMU &amp; KASHMIR JUDICIAL ACADEMY</a:t>
          </a:r>
        </a:p>
      </dsp:txBody>
      <dsp:txXfrm rot="10800000">
        <a:off x="126999" y="1777999"/>
        <a:ext cx="5969002" cy="508001"/>
      </dsp:txXfrm>
    </dsp:sp>
    <dsp:sp modelId="{EF369638-C380-4A3B-BBF1-AC9724F0A279}">
      <dsp:nvSpPr>
        <dsp:cNvPr id="0" name=""/>
        <dsp:cNvSpPr/>
      </dsp:nvSpPr>
      <dsp:spPr>
        <a:xfrm>
          <a:off x="0" y="1676399"/>
          <a:ext cx="822962" cy="7112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C438-2196-4652-8B24-9EBACD2101F2}">
      <dsp:nvSpPr>
        <dsp:cNvPr id="0" name=""/>
        <dsp:cNvSpPr/>
      </dsp:nvSpPr>
      <dsp:spPr>
        <a:xfrm>
          <a:off x="0" y="1016993"/>
          <a:ext cx="7696200" cy="125482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THANK-YOU</a:t>
          </a:r>
        </a:p>
      </dsp:txBody>
      <dsp:txXfrm>
        <a:off x="61256" y="1078249"/>
        <a:ext cx="7573688" cy="113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4572-EED6-4B3F-9E7A-3136F421B9D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D1ED-715E-4C9F-9388-6802E190F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4D1ED-715E-4C9F-9388-6802E190F8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1524000" y="-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AF357A8-0EBD-446F-8C02-4B074A12084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6C6296-7478-4C6F-ACE9-8852839EC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458200" cy="1470025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CALENDER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5181600" cy="1752600"/>
          </a:xfrm>
        </p:spPr>
        <p:txBody>
          <a:bodyPr/>
          <a:lstStyle/>
          <a:p>
            <a:r>
              <a:rPr lang="en-IN" b="1" dirty="0" err="1">
                <a:solidFill>
                  <a:srgbClr val="C00000"/>
                </a:solidFill>
              </a:rPr>
              <a:t>w.e.f</a:t>
            </a:r>
            <a:r>
              <a:rPr lang="en-IN" b="1" dirty="0">
                <a:solidFill>
                  <a:srgbClr val="C00000"/>
                </a:solidFill>
              </a:rPr>
              <a:t>. May, 2021 to April, 2022.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JAMMU &amp; KASHMIR JUDICIAL ACADEMY</a:t>
            </a:r>
          </a:p>
        </p:txBody>
      </p:sp>
      <p:pic>
        <p:nvPicPr>
          <p:cNvPr id="5" name="Picture 2" descr="C:\Users\hp\Desktop\dextop\pics\log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20" y="123820"/>
            <a:ext cx="866780" cy="866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651376"/>
              </p:ext>
            </p:extLst>
          </p:nvPr>
        </p:nvGraphicFramePr>
        <p:xfrm>
          <a:off x="533400" y="1371600"/>
          <a:ext cx="8229600" cy="517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7573">
                <a:tc gridSpan="4">
                  <a:txBody>
                    <a:bodyPr/>
                    <a:lstStyle/>
                    <a:p>
                      <a:pPr marL="0" marR="5524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For Young Advocates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 hMerge="1">
                  <a:txBody>
                    <a:bodyPr/>
                    <a:lstStyle/>
                    <a:p>
                      <a:pPr marL="0" marR="5524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00000A"/>
                        </a:solidFill>
                        <a:latin typeface="+mj-lt"/>
                        <a:ea typeface="Calibri"/>
                        <a:cs typeface="FreeSans"/>
                      </a:endParaRPr>
                    </a:p>
                  </a:txBody>
                  <a:tcPr marL="6223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IN" sz="1400" dirty="0">
                        <a:solidFill>
                          <a:srgbClr val="00000A"/>
                        </a:solidFill>
                        <a:latin typeface="+mj-lt"/>
                        <a:ea typeface="Calibri"/>
                        <a:cs typeface="FreeSans"/>
                      </a:endParaRPr>
                    </a:p>
                  </a:txBody>
                  <a:tcPr marL="6223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86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17.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Refresher training programme for Advocates on :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(a) Cannons of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Judicial Ethics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(b) Relationship between Bench and Bar;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(c) Duties of Advocates while dealing with matters of Court/Case management like Passover, filing of pleadings, hearing and adjournments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(d) Duties towards court, clients, society and self;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(e) Duties of  lawyer under the J&amp;K State Legal Services Act and Rules;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(f) Free and Competent Legal Service</a:t>
                      </a: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Young Lawyers of Jammu province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December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7538">
                <a:tc>
                  <a:txBody>
                    <a:bodyPr/>
                    <a:lstStyle/>
                    <a:p>
                      <a:pPr marL="0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18.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Special training program on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Judicial Ethics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: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Personality Development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Standards of Judicial Conduct;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Behaviour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Judicial Officers of Jammu /Srinagar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January 2022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8752"/>
          <a:ext cx="8229600" cy="487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568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19.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One Day Workshop on </a:t>
                      </a:r>
                      <a:r>
                        <a:rPr lang="en-IN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Key Issues relating to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</a:rPr>
                        <a:t>Protection of Children from Sexual Offences Act </a:t>
                      </a:r>
                      <a:r>
                        <a:rPr lang="en-IN" sz="1400" b="1" i="1" dirty="0">
                          <a:solidFill>
                            <a:schemeClr val="tx1"/>
                          </a:solidFill>
                          <a:latin typeface="+mj-lt"/>
                        </a:rPr>
                        <a:t>in order to educate the Judicial Officers regarding nuances of the amended Act and also to acquaint them with the procedure of proper implementation of particular field of law.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Judicial Officers of Jammu /Srinagar and Judges dealing with POCSO Cases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Calibri"/>
                          <a:cs typeface="FreeSans"/>
                        </a:rPr>
                        <a:t>January 2022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89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20.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Two day Training Programme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Information and Computer Technology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: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E-Courts- functioning &amp; Procedures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Use of Computers &amp; Internet in Judicial work.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Enhance the capacity of delivery of justice through virtual mode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Key issues relating to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Symbol"/>
                        </a:rPr>
                        <a:t>Cyber Laws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and recording of electronic evidence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Judicial Officers of Jammu /Srinagar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February 2022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5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8066">
                <a:tc>
                  <a:txBody>
                    <a:bodyPr/>
                    <a:lstStyle/>
                    <a:p>
                      <a:pPr marL="0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21.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Special Training Programme on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Evidence Act, 1872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: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Appreciation of Evidence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Relevancy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Admissibility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Exhibition of documents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S.91- Exclusion of oral evidence by documentary proof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Admissions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Confessions r/w S. 27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Presumptions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Burden of proof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Estoppel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Competence of witnesses, child witnesses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Hostile witnesses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S. 165- power of court to put questions or order production.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Forensic evidence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Electronic Evidence.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</a:txBody>
                  <a:tcPr marL="6223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Judicial Officers of UT of JK and </a:t>
                      </a:r>
                      <a:r>
                        <a:rPr lang="en-IN" sz="1400" b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Ladakh</a:t>
                      </a: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February 2022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22.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Special Training Programme on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Writing Judgements and Orders:</a:t>
                      </a:r>
                      <a:endParaRPr lang="en-US" sz="1400" b="1" i="1" dirty="0">
                        <a:solidFill>
                          <a:srgbClr val="C00000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Legal reasoning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Research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Writing Style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Judicial Officers of Jammu /Srinagar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March 2022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461069"/>
          <a:ext cx="8229600" cy="5092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498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Judgement Writing in Civil Cases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Judgement writing in Criminal Cases, Chapter XXVII Cr PC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Writing miscellaneous orders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  <a:p>
                      <a:pPr marL="342900" marR="5524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Symbol"/>
                        </a:rPr>
                        <a:t>Writing the first Order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Symbol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51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latin typeface="+mj-lt"/>
                        </a:rPr>
                        <a:t>23.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latin typeface="+mj-lt"/>
                        </a:rPr>
                        <a:t>Interactive session on </a:t>
                      </a:r>
                      <a:r>
                        <a:rPr lang="en-IN" sz="1400" b="1" i="1" dirty="0">
                          <a:latin typeface="+mj-lt"/>
                        </a:rPr>
                        <a:t>key issues relating to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</a:rPr>
                        <a:t>disposal of appeals (Civil /Criminal) and revisions</a:t>
                      </a:r>
                      <a:r>
                        <a:rPr lang="en-IN" sz="1400" b="1" i="1" dirty="0">
                          <a:latin typeface="+mj-lt"/>
                        </a:rPr>
                        <a:t>. Besides enhancing the capacity to speed up their disposal. </a:t>
                      </a:r>
                      <a:endParaRPr lang="en-US" sz="1400" b="1" i="1" dirty="0">
                        <a:latin typeface="+mj-lt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+mj-lt"/>
                        </a:rPr>
                        <a:t>District Judges including those on deputation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latin typeface="+mj-lt"/>
                        </a:rPr>
                        <a:t>March 2022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61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latin typeface="+mj-lt"/>
                        </a:rPr>
                        <a:t>24.</a:t>
                      </a:r>
                      <a:endParaRPr lang="en-US" sz="1400">
                        <a:latin typeface="+mj-lt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latin typeface="+mj-lt"/>
                        </a:rPr>
                        <a:t>Two Day Refresher Course for Civil Judges Junior Division </a:t>
                      </a:r>
                      <a:r>
                        <a:rPr lang="en-IN" sz="1400" b="1" i="1" dirty="0">
                          <a:latin typeface="+mj-lt"/>
                        </a:rPr>
                        <a:t>in order to update their legal knowledge and to discuss practical problems faced by them in justice delivery.</a:t>
                      </a:r>
                      <a:endParaRPr lang="en-US" sz="1400" b="1" i="1" dirty="0">
                        <a:latin typeface="+mj-lt"/>
                      </a:endParaRPr>
                    </a:p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1" i="1" dirty="0">
                          <a:latin typeface="+mj-lt"/>
                        </a:rPr>
                        <a:t>Emphasis on conduct, procedure, application of law and drawing of interim, final orders and judgements.</a:t>
                      </a:r>
                      <a:endParaRPr lang="en-US" sz="1400" b="1" i="1" dirty="0">
                        <a:latin typeface="+mj-lt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N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Civil Judges Junior Division (</a:t>
                      </a:r>
                      <a:r>
                        <a:rPr kumimoji="0" lang="en-IN" sz="1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Munsiffs</a:t>
                      </a:r>
                      <a:r>
                        <a:rPr kumimoji="0" lang="en-IN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latin typeface="+mj-lt"/>
                        </a:rPr>
                        <a:t>April 2022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761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25.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Two day workshop on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OpenSymbol"/>
                        </a:rPr>
                        <a:t>Land Acquisition Laws.</a:t>
                      </a:r>
                      <a:endParaRPr lang="en-US" sz="1400" b="1" i="1" dirty="0">
                        <a:solidFill>
                          <a:srgbClr val="C00000"/>
                        </a:solidFill>
                        <a:latin typeface="+mj-lt"/>
                        <a:ea typeface="Noto Sans CJK SC Regular"/>
                        <a:cs typeface="OpenSymbol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OpenSymbol"/>
                        </a:rPr>
                        <a:t>Anti-corruption Laws</a:t>
                      </a:r>
                      <a:endParaRPr lang="en-US" sz="1400" b="1" i="1" dirty="0">
                        <a:solidFill>
                          <a:srgbClr val="C00000"/>
                        </a:solidFill>
                        <a:latin typeface="+mj-lt"/>
                        <a:ea typeface="Noto Sans CJK SC Regular"/>
                        <a:cs typeface="OpenSymbol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OpenSymbol"/>
                        </a:rPr>
                        <a:t>Family Laws</a:t>
                      </a:r>
                      <a:endParaRPr lang="en-US" sz="1400" b="1" i="1" dirty="0">
                        <a:solidFill>
                          <a:srgbClr val="C00000"/>
                        </a:solidFill>
                        <a:latin typeface="+mj-lt"/>
                        <a:ea typeface="Noto Sans CJK SC Regular"/>
                        <a:cs typeface="OpenSymbol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Officers from Higher Judicial Service including those on deputation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April 2022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2667000"/>
          <a:ext cx="7696200" cy="39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CAMPUS AT JAMMU</a:t>
            </a:r>
          </a:p>
        </p:txBody>
      </p:sp>
      <p:pic>
        <p:nvPicPr>
          <p:cNvPr id="4" name="Content Placeholder 3" descr="jmu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049" y="2209800"/>
            <a:ext cx="7375151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CAMPUS AT SRINAGAR</a:t>
            </a:r>
            <a:endParaRPr lang="en-US" dirty="0"/>
          </a:p>
        </p:txBody>
      </p:sp>
      <p:pic>
        <p:nvPicPr>
          <p:cNvPr id="4" name="Content Placeholder 3" descr="sri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97" y="2438400"/>
            <a:ext cx="730059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CALENDAR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358449"/>
              </p:ext>
            </p:extLst>
          </p:nvPr>
        </p:nvGraphicFramePr>
        <p:xfrm>
          <a:off x="457200" y="2253298"/>
          <a:ext cx="8382000" cy="462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9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S.No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Topic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Target  Group/Venue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Tentative Date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31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latin typeface="+mj-lt"/>
                          <a:ea typeface="Noto Sans CJK SC Regular"/>
                          <a:cs typeface="FreeSans"/>
                        </a:rPr>
                        <a:t>FOR JUDICIAL OFFICERS</a:t>
                      </a:r>
                    </a:p>
                  </a:txBody>
                  <a:tcPr marL="6223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031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training Programme cum interactive Session for Chief Judicial Magistrates/ Judicial Magistrates on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Cognizance, Procedure and Jurisdiction in cases of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Negotiable Instruments Act 1881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1.Judicial Officers of Jammu province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2. Judicial Officers of Kashmir and </a:t>
                      </a:r>
                      <a:r>
                        <a:rPr lang="en-IN" sz="140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Ladakh</a:t>
                      </a: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May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43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2.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Two days Workshop on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Juvenile Justice Care and Protection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in the UT of Jammu and Kashmir and UT OF </a:t>
                      </a: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Ladakh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JJB's and Magistrates/Pr. Magistrates.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May 2021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44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3.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Workshop on :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(a) Gender Sensitization and Trial of Rape cases; 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(b)Imparting Training to eliminate Social bias, especially misogyny. Reference to directions passed by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Hon’ble Supreme</a:t>
                      </a:r>
                      <a:r>
                        <a:rPr lang="en-IN" sz="1400" b="1" i="1" baseline="0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 Court in </a:t>
                      </a:r>
                      <a:r>
                        <a:rPr lang="en-IN" sz="1400" b="1" i="1" baseline="0" dirty="0" err="1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Aparna</a:t>
                      </a:r>
                      <a:r>
                        <a:rPr lang="en-IN" sz="1400" b="1" i="1" baseline="0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 </a:t>
                      </a:r>
                      <a:r>
                        <a:rPr lang="en-IN" sz="1400" b="1" i="1" baseline="0" dirty="0" err="1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Bhat</a:t>
                      </a:r>
                      <a:r>
                        <a:rPr lang="en-IN" sz="1400" b="1" i="1" baseline="0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 case dated 18/03/2021</a:t>
                      </a:r>
                      <a:r>
                        <a:rPr lang="en-IN" sz="1400" b="1" i="1" baseline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IN" sz="1400" b="1" i="1" dirty="0">
                        <a:solidFill>
                          <a:srgbClr val="00000A"/>
                        </a:solidFill>
                        <a:latin typeface="+mj-lt"/>
                        <a:ea typeface="Arial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(c)Recording of Statement of accused u/s 313</a:t>
                      </a:r>
                      <a:r>
                        <a:rPr lang="en-IN" sz="1400" b="1" i="1" baseline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</a:t>
                      </a:r>
                      <a:r>
                        <a:rPr lang="en-IN" sz="1400" b="1" i="1" baseline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CrPC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;  and 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(d) Recalling of witnesses u/s 311 </a:t>
                      </a: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CrPC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All District &amp; Sessions Judges including on deputation of Jammu/Kashmir and </a:t>
                      </a:r>
                      <a:r>
                        <a:rPr lang="en-IN" sz="140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Ladakh</a:t>
                      </a: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Calibri"/>
                          <a:cs typeface="FreeSans"/>
                        </a:rPr>
                        <a:t>June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82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929">
                <a:tc gridSpan="4">
                  <a:txBody>
                    <a:bodyPr/>
                    <a:lstStyle/>
                    <a:p>
                      <a:pPr marL="0" marR="5524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For Stenographers and Private Secretaries /Secretaries of High Court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IN" sz="1400" dirty="0">
                        <a:solidFill>
                          <a:srgbClr val="00000A"/>
                        </a:solidFill>
                        <a:latin typeface="+mj-lt"/>
                        <a:ea typeface="Calibri"/>
                        <a:cs typeface="FreeSans"/>
                      </a:endParaRPr>
                    </a:p>
                  </a:txBody>
                  <a:tcPr marL="6223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1471">
                <a:tc>
                  <a:txBody>
                    <a:bodyPr/>
                    <a:lstStyle/>
                    <a:p>
                      <a:pPr marL="0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4.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training programme for Stenographers and Private Secretaries/ Secretaries of High Court: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193675" marR="55245" indent="-19367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a) Lecture on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Ethics and Conduct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including Behaviour with Advocates, Litigants, Visitors, Seniors, and colleagues and their functions and duties as personal staff of the Hon’ble Judge of the High Court;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193675" marR="55245" indent="-19367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b) Drafting, official noting &amp; Communication skills;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193675" marR="55245" indent="-19367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c) Personality development and Improvement of English vocabulary/language.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Junior/Senior Stenographers/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Private Secretaries and Secretaries of the High Court at Jammu/Srinagar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June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269">
                <a:tc>
                  <a:txBody>
                    <a:bodyPr/>
                    <a:lstStyle/>
                    <a:p>
                      <a:pPr marL="0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5.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training programme for Clerks of High Court: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193675" marR="55245" indent="-19367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a) Lecture on </a:t>
                      </a:r>
                      <a:r>
                        <a:rPr kumimoji="0" lang="en-IN" sz="1400" b="1" i="1" kern="1200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Ethics and Conduct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including Behaviour with Advocates, Litigants, Visitors, Seniors, and colleagues and their functions and duties as ministerial official;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193675" marR="55245" indent="-19367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b) Drafting, official noting &amp; letter writing;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193675" marR="55245" indent="-19367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c) Maintenance of files, judicial record, writing of status in files submitted to the court &amp; follow up of directions of Hon’ble court;</a:t>
                      </a:r>
                    </a:p>
                    <a:p>
                      <a:pPr marL="193675" marR="55245" indent="-19367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d) High Court Rules, LPA Rules and Writ Proceeding Rules;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193675" marR="55245" indent="-19367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e) J&amp;K CSR, J&amp;K Civil Service (Classification, Control and Appeal) Rules, Financial Code and Leave Rules.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Junior </a:t>
                      </a:r>
                      <a:r>
                        <a:rPr kumimoji="0" lang="en-IN" sz="1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Asstts</a:t>
                      </a:r>
                      <a:r>
                        <a:rPr kumimoji="0" lang="en-IN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./Senior Assistants/Head Assistants of the High Court at Jammu/Srinagar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July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382743"/>
          <a:ext cx="8229600" cy="5399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3580"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For  PPs/Addl. PPs/CPOs/Pos/Police Officers/Investigating Officers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A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1020">
                <a:tc>
                  <a:txBody>
                    <a:bodyPr/>
                    <a:lstStyle/>
                    <a:p>
                      <a:pPr marL="0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6.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Conference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 Strengthening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Criminal Justice System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: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a) Functionaries in Criminal Justice Administration – Expectations of Accused/Victims/Society;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b)  Role of the Prosecutor;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c) Co-ordination issues between Trial Court, Investigator and the Prosecutor;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d) Sensitization towards victims of sexual violence.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55245" indent="-274320" algn="just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d) Way forward – Need for Reforms.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PPs/Addl. PPs/CPOs/POs/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Police Officers/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Investigating Officers 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Calibri"/>
                          <a:cs typeface="FreeSans"/>
                        </a:rPr>
                        <a:t>July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580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For  Staff of Subordinate Courts 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08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7.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Special Training programme for Process Servers of Subordinate Courts of Jammu province on: 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Duties of the Process Servers, Service of Processes, Different Modes of Service including Service through E-mail, Filing of Report, Understanding relevant provisions of CPC, </a:t>
                      </a: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CrPC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applicable to the duties of Process Servers in the District Courts, Maintenance of Record of Process and Services and Identifying Difficulties faced by the Process Servers and Evolving Solutions.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Process Servers of Jammu/Srinagar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August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355271"/>
          <a:ext cx="8305800" cy="545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13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8.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Special Training programme for </a:t>
                      </a:r>
                      <a:r>
                        <a:rPr lang="en-IN" sz="1400" b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Ahlimads</a:t>
                      </a: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of District Courts :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       Duties of </a:t>
                      </a: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Ahlimads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, Issuance of Process, Understanding the relevant provision of CPC applicable to the duties of </a:t>
                      </a: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Ahalimads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, Maintenance of different Registers and files, Maintenance  of Record of Process and Service, </a:t>
                      </a: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Peshi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, preparation of cause list, execution of summons and assisting Presiding Officers – Identifying Difficulties in functioning of </a:t>
                      </a: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Ahlimads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and evolving solutions.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Clerks/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Ahalimads</a:t>
                      </a: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including 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Jr. </a:t>
                      </a:r>
                      <a:r>
                        <a:rPr lang="en-IN" sz="1400" b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Asstts</a:t>
                      </a: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./Sr. </a:t>
                      </a:r>
                      <a:r>
                        <a:rPr lang="en-IN" sz="1400" b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Asstts</a:t>
                      </a: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./Head </a:t>
                      </a:r>
                      <a:r>
                        <a:rPr lang="en-IN" sz="1400" b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Asstts</a:t>
                      </a: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 of Subordinate Courts of Jammu province at Jammu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August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61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9.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Workshop on: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(a)Personality Development and Stress Management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(b) Leadership Role of Judge as Captain of Ship in the Trial Court.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Judicial Officers including on deputation except one duty Magistrate in each District.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September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42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A"/>
                          </a:solidFill>
                          <a:latin typeface="+mj-lt"/>
                          <a:ea typeface="Noto Sans CJK SC Regular"/>
                          <a:cs typeface="FreeSans"/>
                        </a:rPr>
                        <a:t>10.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Special Training Programme on :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a) Procedure in Summary Suits Order XXXVII, Suits by or against minor and person with unsoundness of mind Order XXXII and Suits by Indigent Order XXXIII.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b) Framing of Issues and recording of finding on each issue;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c)   Art of writing judgment.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Distt</a:t>
                      </a: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 Judges/ Sub Judges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September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3098271"/>
              </p:ext>
            </p:extLst>
          </p:nvPr>
        </p:nvGraphicFramePr>
        <p:xfrm>
          <a:off x="381000" y="1341120"/>
          <a:ext cx="8458200" cy="545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3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24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11.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work-shop of Chief Judicial Magistrates and Judicial Magistrates on :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(a) Provisions relating to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Grant of Maintenance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u/s 125 </a:t>
                      </a:r>
                      <a:r>
                        <a:rPr lang="en-IN" sz="1400" b="1" i="1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CrPC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with Special reference to Executions of Orders;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(b) Critical analysis of provisions relating to Domestic Violence Act, grant of Shelter and Maintenance under the Act and Rules.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Sub-Judges &amp;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Munsiffs</a:t>
                      </a: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 except one duty Magistrate in each District.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October 2021</a:t>
                      </a:r>
                      <a:endParaRPr lang="en-US" sz="1400" b="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41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12.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Two day Special Orientation programme on :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a) Law relating to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Motor Accident Claims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, Computation of compensation in case of death, disablement and injury, Computation of compensation in case of no proof of income of deceased, death of a professional/student/child/ house wife, deductions to be made;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(b) Powers and Jurisdiction of Special Judge under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NDPS Act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, search and seizure;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(c) Provisions relating to Bail with special reference to Section 37 of NDPS Act and Default</a:t>
                      </a:r>
                      <a:r>
                        <a:rPr lang="en-IN" sz="1400" b="1" i="1" baseline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Bail in terms of Section 167(2) </a:t>
                      </a:r>
                      <a:r>
                        <a:rPr lang="en-IN" sz="1400" b="1" i="1" baseline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CrPC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District &amp; Sessions Judges including on deputation of Jammu Kashmir and </a:t>
                      </a:r>
                      <a:r>
                        <a:rPr lang="en-IN" sz="140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Ladakh</a:t>
                      </a: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October 2021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13.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Special Training programme on :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(a) Cannons of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Judicial Ethics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34010" marR="0" indent="-33401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4010" algn="l"/>
                        </a:tabLs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(b) Code of Conduct for Judicial Officers – Relations with Superiors/Bar and Staff/Litigants </a:t>
                      </a:r>
                    </a:p>
                    <a:p>
                      <a:pPr marL="334010" marR="0" indent="-33401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4010" algn="l"/>
                        </a:tabLst>
                      </a:pP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Sub-Judges and </a:t>
                      </a:r>
                      <a:r>
                        <a:rPr lang="en-IN" sz="140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Munsiffs</a:t>
                      </a: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except one duty Magistrate in each District of Jammu/Srinagar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November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5344334"/>
              </p:ext>
            </p:extLst>
          </p:nvPr>
        </p:nvGraphicFramePr>
        <p:xfrm>
          <a:off x="533400" y="1316829"/>
          <a:ext cx="8229600" cy="554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1293357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419750157"/>
                    </a:ext>
                  </a:extLst>
                </a:gridCol>
              </a:tblGrid>
              <a:tr h="6392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1" kern="12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(c) Punctuality, unnecessary adjournment of cases and consequences of shortfall in disposal in their service career.</a:t>
                      </a:r>
                      <a:endParaRPr kumimoji="0" lang="en-US" sz="1400" b="1" i="1" kern="12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6223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6223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688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For  PPs/Addl. PPs/CPOs/Pos/Police Officers/Investigating Officers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85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14.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Special Training programme on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Forensic, Medico Legal Evidence, Sentencing and Appeals and Identification of Best Practices with stress on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banning the practice of Two finger test in sexual violence cases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PPs/Addl. PPs/CPOs/POs/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Police Officers/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Investigating Officers/ Medical officers.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November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897">
                <a:tc gridSpan="4"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FreeSans"/>
                        </a:rPr>
                        <a:t>For Judicial Officers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>
                    <a:solidFill>
                      <a:srgbClr val="37386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5524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22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15.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274320" marR="0" indent="-2743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Refresher Training programme on: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88620" marR="0" indent="-3886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(a)  Charge and Discharge in Sessions Trials; 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88620" marR="0" indent="-3886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(b)</a:t>
                      </a:r>
                      <a:r>
                        <a:rPr lang="en-IN" sz="1400" b="1" i="1" baseline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Recording of Evidence, Examination – in - Chief,</a:t>
                      </a:r>
                      <a:r>
                        <a:rPr lang="en-IN" sz="1400" b="1" i="1" baseline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Cross Examination, Power of Judges to put questions u/s 165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Evidence Act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District &amp; Sessions Judges including on deputation 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November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15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16.</a:t>
                      </a:r>
                      <a:endParaRPr lang="en-US" sz="140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One Day Workshop on: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61950" marR="0" indent="-3619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(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a) Exercise</a:t>
                      </a:r>
                      <a:r>
                        <a:rPr lang="en-IN" sz="1400" b="1" i="1" baseline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of Power u/s 156(3) </a:t>
                      </a:r>
                      <a:r>
                        <a:rPr lang="en-IN" sz="1400" b="1" i="1" baseline="0" dirty="0" err="1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CrPC</a:t>
                      </a:r>
                      <a:r>
                        <a:rPr lang="en-IN" sz="1400" b="1" i="1" baseline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 with reference to </a:t>
                      </a:r>
                      <a:r>
                        <a:rPr lang="en-IN" sz="1400" b="1" i="1" dirty="0">
                          <a:solidFill>
                            <a:srgbClr val="C00000"/>
                          </a:solidFill>
                          <a:latin typeface="+mj-lt"/>
                          <a:ea typeface="Arial"/>
                          <a:cs typeface="FreeSans"/>
                        </a:rPr>
                        <a:t>“Priyanka Srivastava Case, 2015(6), Supreme Court Case, 287”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;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  <a:p>
                      <a:pPr marL="361950" marR="0" indent="-3619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Both" startAt="2"/>
                      </a:pPr>
                      <a:r>
                        <a:rPr lang="en-IN" sz="1400" b="1" i="1" baseline="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Grant of Interim Injunction and appointment of receiver</a:t>
                      </a: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. </a:t>
                      </a:r>
                    </a:p>
                    <a:p>
                      <a:pPr marL="361950" marR="0" indent="-3619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Both" startAt="2"/>
                      </a:pPr>
                      <a:r>
                        <a:rPr lang="en-IN" sz="1400" b="1" i="1" dirty="0">
                          <a:solidFill>
                            <a:srgbClr val="00000A"/>
                          </a:solidFill>
                          <a:latin typeface="+mj-lt"/>
                          <a:ea typeface="Noto Sans CJK SC Regular"/>
                          <a:cs typeface="FreeSans"/>
                        </a:rPr>
                        <a:t>Consequences following delay in disposal of Interim Injunction Applications.</a:t>
                      </a:r>
                      <a:endParaRPr lang="en-US" sz="1400" b="1" i="1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Judicial Officers including on deputation except one duty Magistrate in each District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A"/>
                          </a:solidFill>
                          <a:latin typeface="+mj-lt"/>
                          <a:ea typeface="Arial"/>
                          <a:cs typeface="FreeSans"/>
                        </a:rPr>
                        <a:t>December 2021</a:t>
                      </a:r>
                      <a:endParaRPr lang="en-US" sz="1400" dirty="0">
                        <a:solidFill>
                          <a:srgbClr val="00000A"/>
                        </a:solidFill>
                        <a:latin typeface="+mj-lt"/>
                        <a:ea typeface="Noto Sans CJK SC Regular"/>
                        <a:cs typeface="FreeSans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198</TotalTime>
  <Words>1721</Words>
  <Application>Microsoft Office PowerPoint</Application>
  <PresentationFormat>On-screen Show (4:3)</PresentationFormat>
  <Paragraphs>204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ACADEMIC CALENDER</vt:lpstr>
      <vt:lpstr> CAMPUS AT JAMMU</vt:lpstr>
      <vt:lpstr> CAMPUS AT SRINAGAR</vt:lpstr>
      <vt:lpstr>ACADEMIC CALENDAR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a-soft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CALENDER</dc:title>
  <dc:creator>hp</dc:creator>
  <cp:lastModifiedBy>hp</cp:lastModifiedBy>
  <cp:revision>33</cp:revision>
  <dcterms:created xsi:type="dcterms:W3CDTF">2021-05-15T02:21:01Z</dcterms:created>
  <dcterms:modified xsi:type="dcterms:W3CDTF">2021-12-15T05:58:51Z</dcterms:modified>
</cp:coreProperties>
</file>